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0" r:id="rId3"/>
    <p:sldId id="272" r:id="rId4"/>
    <p:sldId id="271" r:id="rId5"/>
    <p:sldId id="273" r:id="rId6"/>
    <p:sldId id="278" r:id="rId7"/>
    <p:sldId id="27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2131"/>
    <a:srgbClr val="8AAF3D"/>
    <a:srgbClr val="BEBB25"/>
    <a:srgbClr val="43224D"/>
    <a:srgbClr val="DF4F2A"/>
    <a:srgbClr val="00447C"/>
    <a:srgbClr val="60605D"/>
    <a:srgbClr val="213E67"/>
    <a:srgbClr val="E1A32E"/>
    <a:srgbClr val="BFDC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F90269-8C03-4C1A-A09D-F1BC9B7D4B3D}" v="23" dt="2021-01-04T22:29:37.7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59"/>
    <p:restoredTop sz="94694"/>
  </p:normalViewPr>
  <p:slideViewPr>
    <p:cSldViewPr snapToGrid="0" snapToObjects="1">
      <p:cViewPr varScale="1">
        <p:scale>
          <a:sx n="114" d="100"/>
          <a:sy n="114" d="100"/>
        </p:scale>
        <p:origin x="62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66DD6-D7FC-B84C-9536-8272D8FD05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94E65D-5550-A143-BF25-053A2C29A6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4AF5A-B038-CB43-A352-4BF8E8890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D4DA6-E3D3-FF4A-B61F-7DACE57A16E1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719C3B-E2AD-514A-8B63-350349BD1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A8DAE5-E070-244D-BF82-8628BF82D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53D5D-8778-694D-B825-249B82860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283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793C0-FCDD-CB42-9A94-4AB538C43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D4E794-087E-2148-A542-E187838090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EF3DA-1C9B-EA41-8561-E54486113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D4DA6-E3D3-FF4A-B61F-7DACE57A16E1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5A24F1-AA0E-0947-BC14-BF8094689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935730-4D26-DE40-A2DB-E19EEC771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53D5D-8778-694D-B825-249B82860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219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C2C1C7-8C99-9F49-B9A5-87D5D04D72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F2F59D-1930-E642-8F77-4FDDBA4828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4A148B-7A12-0044-8265-AD9ED80BB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D4DA6-E3D3-FF4A-B61F-7DACE57A16E1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3C223F-FA73-BA4E-9CB0-37B3199F8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7C5D6-6A49-F94C-970F-7267480F3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53D5D-8778-694D-B825-249B82860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222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0E037CF-34DC-7E4F-8639-27E7F09551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86137" y="1775930"/>
            <a:ext cx="10515600" cy="43513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334961E-8BFD-7041-9263-0174C9068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4191" y="385004"/>
            <a:ext cx="10515600" cy="9468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3049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68A61-4949-1C45-9396-565B4E16A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B474E1-4F84-4A42-AC20-2730D6F45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ED7B1-4847-D743-95C1-ACD56D0D2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D4DA6-E3D3-FF4A-B61F-7DACE57A16E1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4297D-303C-414F-9476-7CED41022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0AED80-BF74-D64E-8ED4-AE837CD74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53D5D-8778-694D-B825-249B82860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76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4E43F-AB08-4743-9B09-CE797734B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FC7E07-DA4A-494C-890E-4079DCDB8B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702D7-EC9C-7E46-9E1F-B40A4FC17F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35954F-7606-C743-B2CD-D3BAC8FBF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D4DA6-E3D3-FF4A-B61F-7DACE57A16E1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ED4D54-96C7-6D4E-A3FF-FFDAB9DC8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82B472-3FFE-B443-B86A-DA849FA73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53D5D-8778-694D-B825-249B82860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955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F611C-73B1-7348-8BD5-7005220D7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FB114B-DBB6-9D44-974A-85D0FD971D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3A2D9C-AFD3-BD4E-8B2B-598945914F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6D1807-37EC-7644-8F31-8F0197E469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BD608E-EC11-8F46-BF71-083A663893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25E92B-CF81-954E-B2E9-9A4C2AB3A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D4DA6-E3D3-FF4A-B61F-7DACE57A16E1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9D2836-1D3E-C444-A03B-D38C76816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1D2794-3DD2-FE45-9CD4-DBB84C40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53D5D-8778-694D-B825-249B82860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329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EC080-A753-AE4D-A17E-A2E4945FD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C29655-4F58-9346-9A4A-0893CBF3C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D4DA6-E3D3-FF4A-B61F-7DACE57A16E1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929D45-2BB1-0A43-B00F-2D298BCBE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6F6B57-A7E1-E548-91D7-57DDE6124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53D5D-8778-694D-B825-249B82860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566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6CFF85-EA0A-7B4E-AB7F-40A6C7D1B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D4DA6-E3D3-FF4A-B61F-7DACE57A16E1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372252-0E39-384A-9362-BA6633CC3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BBFA5B-00B0-2C44-9494-E8EA88B2C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53D5D-8778-694D-B825-249B82860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314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0456F-82FB-8F4E-B4DD-A3B1B4D95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BECF55-BAED-8944-B701-751B9545A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777244-37AD-5549-A71B-A28994FF3F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82A4B4-5D6E-8745-AED4-8BAECBCFE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D4DA6-E3D3-FF4A-B61F-7DACE57A16E1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6C1493-94FA-B942-9ABC-927609788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B8E4DF-7E1A-A94B-902C-A83A752F2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53D5D-8778-694D-B825-249B82860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712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80CC7-14BA-1149-8168-D1071E90B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021A39-F5EE-D942-BFF8-3A3F0843E0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0D39E8-C637-6F46-A39D-D8CB525A8A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0398FD-7104-9040-B428-2494C89C0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D4DA6-E3D3-FF4A-B61F-7DACE57A16E1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D2086C-359E-7341-81B0-11751DCF2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75141F-01E0-DE47-AAAD-23DA41E66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53D5D-8778-694D-B825-249B82860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353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4A7883-CAE3-2141-B112-9090AC18D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5004"/>
            <a:ext cx="10515600" cy="946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FF6721-73FD-EB4A-ADE1-AE2A526D33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7593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F632A-A338-E54E-942E-4E5EC55CA1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087999"/>
            <a:ext cx="41810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SEE THE IMPACT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1DB31E-0EB3-4045-9D1F-AC13226383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53D5D-8778-694D-B825-249B82860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196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377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rgbClr val="213E67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4.emf"/><Relationship Id="rId7" Type="http://schemas.openxmlformats.org/officeDocument/2006/relationships/image" Target="../media/image11.e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10" Type="http://schemas.openxmlformats.org/officeDocument/2006/relationships/image" Target="../media/image14.emf"/><Relationship Id="rId4" Type="http://schemas.openxmlformats.org/officeDocument/2006/relationships/image" Target="../media/image8.emf"/><Relationship Id="rId9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A6054B9-54F1-8A49-81B3-73ECBB0405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564"/>
          <a:stretch/>
        </p:blipFill>
        <p:spPr>
          <a:xfrm>
            <a:off x="0" y="1"/>
            <a:ext cx="12192000" cy="68580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51E3AA5-39D6-BD41-9921-AFF9D71FA7C0}"/>
              </a:ext>
            </a:extLst>
          </p:cNvPr>
          <p:cNvSpPr txBox="1"/>
          <p:nvPr/>
        </p:nvSpPr>
        <p:spPr>
          <a:xfrm>
            <a:off x="486138" y="3680750"/>
            <a:ext cx="706055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13E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Records Management</a:t>
            </a:r>
          </a:p>
          <a:p>
            <a:r>
              <a:rPr lang="en-US" b="1" dirty="0">
                <a:solidFill>
                  <a:srgbClr val="213E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2019-2020 Board Report</a:t>
            </a:r>
          </a:p>
          <a:p>
            <a:r>
              <a:rPr lang="en-US" b="1" dirty="0">
                <a:solidFill>
                  <a:srgbClr val="213E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Curtis W. Davis Sr. | Director| April 21, 2021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9BF890-7CF2-9F49-B4BF-932D9864860F}"/>
              </a:ext>
            </a:extLst>
          </p:cNvPr>
          <p:cNvSpPr txBox="1"/>
          <p:nvPr/>
        </p:nvSpPr>
        <p:spPr>
          <a:xfrm>
            <a:off x="486139" y="6074108"/>
            <a:ext cx="4043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213E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 THE IMPACT</a:t>
            </a:r>
            <a:endParaRPr lang="en-US" sz="2800" dirty="0">
              <a:solidFill>
                <a:srgbClr val="213E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B8F79FC-BF7C-F745-864D-93A1B58ACE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0467" y="5975931"/>
            <a:ext cx="1985395" cy="541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717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5DF379B9-7DFF-4F4D-8AB4-E59CE2C8B3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1740"/>
          <a:stretch/>
        </p:blipFill>
        <p:spPr>
          <a:xfrm>
            <a:off x="0" y="0"/>
            <a:ext cx="12192000" cy="12722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5CBF404-62D9-4B42-86B1-32148B6B288D}"/>
              </a:ext>
            </a:extLst>
          </p:cNvPr>
          <p:cNvSpPr txBox="1"/>
          <p:nvPr/>
        </p:nvSpPr>
        <p:spPr>
          <a:xfrm>
            <a:off x="259714" y="1703829"/>
            <a:ext cx="635198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4322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We Are</a:t>
            </a:r>
            <a:r>
              <a:rPr lang="en-US" sz="20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2000" b="1" dirty="0">
              <a:solidFill>
                <a:srgbClr val="4322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solidFill>
                  <a:srgbClr val="4322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Anthony Washington – Operations Manager</a:t>
            </a:r>
          </a:p>
          <a:p>
            <a:endParaRPr lang="en-US" sz="1600" b="1" dirty="0">
              <a:solidFill>
                <a:srgbClr val="4322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solidFill>
                  <a:srgbClr val="4322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Phyllis Gage – SNR Customer Support &amp; Imaging Specialist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rgbClr val="4322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Delia Cruz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rgbClr val="4322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Eldi Meza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rgbClr val="4322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Nikoll Mitchell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rgbClr val="4322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 Edwards</a:t>
            </a:r>
          </a:p>
          <a:p>
            <a:endParaRPr lang="en-US" sz="1600" b="1" dirty="0">
              <a:solidFill>
                <a:srgbClr val="4322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solidFill>
                  <a:srgbClr val="4322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Michael James – SNR Records Center Technician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rgbClr val="4322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John Sessions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rgbClr val="4322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Robert Gipson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rgbClr val="4322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Brandon Fisher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rgbClr val="4322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Jesse Gee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rgbClr val="4322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Donald Mims</a:t>
            </a:r>
          </a:p>
          <a:p>
            <a:endParaRPr lang="en-US" sz="2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`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46219E-C9DE-924C-A1BF-D205B9D64EC5}"/>
              </a:ext>
            </a:extLst>
          </p:cNvPr>
          <p:cNvSpPr txBox="1"/>
          <p:nvPr/>
        </p:nvSpPr>
        <p:spPr>
          <a:xfrm>
            <a:off x="4879235" y="559527"/>
            <a:ext cx="70605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solidFill>
                  <a:srgbClr val="213E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Records Management</a:t>
            </a:r>
            <a:endParaRPr lang="en-US" sz="2000" dirty="0">
              <a:solidFill>
                <a:srgbClr val="213E67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CC915A8-F0D2-664A-B087-C486C748D5FB}"/>
              </a:ext>
            </a:extLst>
          </p:cNvPr>
          <p:cNvSpPr/>
          <p:nvPr/>
        </p:nvSpPr>
        <p:spPr>
          <a:xfrm>
            <a:off x="7692889" y="1272210"/>
            <a:ext cx="4499113" cy="5585790"/>
          </a:xfrm>
          <a:prstGeom prst="rect">
            <a:avLst/>
          </a:prstGeom>
          <a:solidFill>
            <a:srgbClr val="4322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B131715-AC47-A540-95CC-D57A6C081B0A}"/>
              </a:ext>
            </a:extLst>
          </p:cNvPr>
          <p:cNvSpPr txBox="1"/>
          <p:nvPr/>
        </p:nvSpPr>
        <p:spPr>
          <a:xfrm>
            <a:off x="7837713" y="1613074"/>
            <a:ext cx="4180850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DF4F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Us:</a:t>
            </a:r>
          </a:p>
          <a:p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We are a Division of Harris County Department of Education</a:t>
            </a:r>
          </a:p>
          <a:p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Created in 1992 at the request of Harris County school districts</a:t>
            </a:r>
          </a:p>
          <a:p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We support school districts’ Records Management programs in Harris, Fort Bend, Galveston, Brazoria, Montgomery, Liberty, Walker, Waller, Polk and Orange Counties.</a:t>
            </a:r>
          </a:p>
          <a:p>
            <a:endParaRPr lang="en-US" sz="2400" b="1" dirty="0">
              <a:solidFill>
                <a:srgbClr val="DF4F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solidFill>
                <a:srgbClr val="DF4F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solidFill>
                <a:srgbClr val="DF4F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solidFill>
                <a:srgbClr val="DF4F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solidFill>
                <a:srgbClr val="DF4F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solidFill>
                <a:srgbClr val="DF4F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solidFill>
                <a:srgbClr val="DF4F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solidFill>
                <a:srgbClr val="DF4F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solidFill>
                <a:srgbClr val="DF4F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solidFill>
                <a:srgbClr val="DF4F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CA789B6-34E4-564F-847E-29D112D0A452}"/>
              </a:ext>
            </a:extLst>
          </p:cNvPr>
          <p:cNvSpPr txBox="1"/>
          <p:nvPr/>
        </p:nvSpPr>
        <p:spPr>
          <a:xfrm>
            <a:off x="486138" y="6074108"/>
            <a:ext cx="70605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SAALJAE IMPACT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D41C4B5-3076-DC48-9D6C-6E45A21110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3172" y="6163166"/>
            <a:ext cx="1985391" cy="54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218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65301A3-3208-ED4A-9CAC-39C5F0FC53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563"/>
          <a:stretch/>
        </p:blipFill>
        <p:spPr>
          <a:xfrm>
            <a:off x="-23273" y="-79328"/>
            <a:ext cx="12192000" cy="68580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B212322-258E-C840-B545-2B288DD1E1A6}"/>
              </a:ext>
            </a:extLst>
          </p:cNvPr>
          <p:cNvSpPr txBox="1"/>
          <p:nvPr/>
        </p:nvSpPr>
        <p:spPr>
          <a:xfrm>
            <a:off x="320676" y="1703830"/>
            <a:ext cx="6794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DF4F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 Provided</a:t>
            </a:r>
            <a:endParaRPr lang="en-US" sz="32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072F42-350D-0442-B0FD-BF897A9BE3AC}"/>
              </a:ext>
            </a:extLst>
          </p:cNvPr>
          <p:cNvSpPr txBox="1"/>
          <p:nvPr/>
        </p:nvSpPr>
        <p:spPr>
          <a:xfrm>
            <a:off x="4879235" y="559527"/>
            <a:ext cx="70605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solidFill>
                  <a:srgbClr val="213E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Records Management</a:t>
            </a:r>
            <a:endParaRPr lang="en-US" sz="2000" dirty="0">
              <a:solidFill>
                <a:srgbClr val="213E67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6866C9D-8840-B144-BB66-348E7B9B3A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4401" y="6097851"/>
            <a:ext cx="1985391" cy="54188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B67F886-1032-48C7-8646-F1838F7328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817" y="5731959"/>
            <a:ext cx="2220686" cy="82559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FCC4A6F-4461-4859-B3FC-D9C5C319039B}"/>
              </a:ext>
            </a:extLst>
          </p:cNvPr>
          <p:cNvSpPr/>
          <p:nvPr/>
        </p:nvSpPr>
        <p:spPr>
          <a:xfrm>
            <a:off x="88777" y="2413338"/>
            <a:ext cx="78388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Provide delivery and pickup services for all customers request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We scan an estimated 50,000 high school student transcripts annually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Provide online web order entry system for all processes in Records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Help districts cut costs by destroying eligible records annually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Protect customers’ records from fires, floods and identity theft by securing documents in a accessed controlled records center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Provide digitizing services for all types of documents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Provide secure paper consoles and recycling bin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Provide online web access and support for digital images scanned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Train existing records management officials on changes in retention schedules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Provide paper shredding services for all customers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896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8F9073-C5B9-7849-9C0D-267823544E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1875"/>
          <a:stretch/>
        </p:blipFill>
        <p:spPr>
          <a:xfrm>
            <a:off x="0" y="-1"/>
            <a:ext cx="12192000" cy="12627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DBB3746-8E9A-A64F-BF23-04A8FFF2EC44}"/>
              </a:ext>
            </a:extLst>
          </p:cNvPr>
          <p:cNvSpPr txBox="1"/>
          <p:nvPr/>
        </p:nvSpPr>
        <p:spPr>
          <a:xfrm>
            <a:off x="486138" y="6074108"/>
            <a:ext cx="70605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 THE IMPACT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D735C2-F1FC-184C-A479-FB729CC562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0470" y="5980822"/>
            <a:ext cx="1985391" cy="5418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83BD409-04CF-7244-962C-F2833A4B2B1D}"/>
              </a:ext>
            </a:extLst>
          </p:cNvPr>
          <p:cNvSpPr txBox="1"/>
          <p:nvPr/>
        </p:nvSpPr>
        <p:spPr>
          <a:xfrm>
            <a:off x="4879235" y="559527"/>
            <a:ext cx="70605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solidFill>
                  <a:srgbClr val="213E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Records Management</a:t>
            </a:r>
            <a:endParaRPr lang="en-US" sz="2000" dirty="0">
              <a:solidFill>
                <a:srgbClr val="213E67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287A82-299C-2C4E-9011-9CAE2047E736}"/>
              </a:ext>
            </a:extLst>
          </p:cNvPr>
          <p:cNvSpPr txBox="1"/>
          <p:nvPr/>
        </p:nvSpPr>
        <p:spPr>
          <a:xfrm>
            <a:off x="129361" y="1326768"/>
            <a:ext cx="73267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4322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Highlights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EAC724-970D-D149-AC92-8365020BD0E1}"/>
              </a:ext>
            </a:extLst>
          </p:cNvPr>
          <p:cNvSpPr/>
          <p:nvPr/>
        </p:nvSpPr>
        <p:spPr>
          <a:xfrm>
            <a:off x="10041325" y="2195089"/>
            <a:ext cx="196344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Boxes destroyed</a:t>
            </a:r>
          </a:p>
          <a:p>
            <a:r>
              <a:rPr lang="en-US" sz="4000" b="1" dirty="0">
                <a:solidFill>
                  <a:srgbClr val="942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8,683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6C255B-A5D7-E640-BAF9-A1665092EC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138" y="2086861"/>
            <a:ext cx="1134318" cy="113431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553AECB-FE7D-254C-89A2-EE55AD5C588A}"/>
              </a:ext>
            </a:extLst>
          </p:cNvPr>
          <p:cNvSpPr txBox="1"/>
          <p:nvPr/>
        </p:nvSpPr>
        <p:spPr>
          <a:xfrm>
            <a:off x="1644112" y="2112347"/>
            <a:ext cx="283529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of electronic/web orders completed</a:t>
            </a:r>
          </a:p>
          <a:p>
            <a:r>
              <a:rPr lang="en-US" sz="4000" b="1" dirty="0">
                <a:solidFill>
                  <a:srgbClr val="942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3,700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9858265-9982-C745-BF17-5050FBB566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138" y="3770163"/>
            <a:ext cx="1134318" cy="113431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C677B81-DF51-FA45-9023-70B49F60347E}"/>
              </a:ext>
            </a:extLst>
          </p:cNvPr>
          <p:cNvSpPr/>
          <p:nvPr/>
        </p:nvSpPr>
        <p:spPr>
          <a:xfrm>
            <a:off x="1644112" y="3770163"/>
            <a:ext cx="252277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of manual work orders completed</a:t>
            </a:r>
          </a:p>
          <a:p>
            <a:r>
              <a:rPr lang="en-US" sz="4000" b="1" dirty="0">
                <a:solidFill>
                  <a:srgbClr val="942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828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58F27E3-E956-8146-B720-68DEBF3F05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138" y="5413114"/>
            <a:ext cx="1134318" cy="113431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9443264-0A74-B741-AA00-332F3892D920}"/>
              </a:ext>
            </a:extLst>
          </p:cNvPr>
          <p:cNvSpPr/>
          <p:nvPr/>
        </p:nvSpPr>
        <p:spPr>
          <a:xfrm>
            <a:off x="1616811" y="5604201"/>
            <a:ext cx="3105659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of images scanned</a:t>
            </a:r>
          </a:p>
          <a:p>
            <a:r>
              <a:rPr lang="en-US" sz="4000" b="1" dirty="0">
                <a:solidFill>
                  <a:srgbClr val="942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584,985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8079A13-8020-D641-A465-A15A8E8D05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67434" y="2054213"/>
            <a:ext cx="1166966" cy="116696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39C4394-6DEE-634F-8245-088B80493206}"/>
              </a:ext>
            </a:extLst>
          </p:cNvPr>
          <p:cNvSpPr/>
          <p:nvPr/>
        </p:nvSpPr>
        <p:spPr>
          <a:xfrm>
            <a:off x="6130689" y="2195089"/>
            <a:ext cx="228439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Transportation stops</a:t>
            </a:r>
          </a:p>
          <a:p>
            <a:r>
              <a:rPr lang="en-US" sz="4000" b="1" dirty="0">
                <a:solidFill>
                  <a:srgbClr val="942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2,612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CB99291-27CF-C448-9399-D9F6D62F1C52}"/>
              </a:ext>
            </a:extLst>
          </p:cNvPr>
          <p:cNvSpPr/>
          <p:nvPr/>
        </p:nvSpPr>
        <p:spPr>
          <a:xfrm>
            <a:off x="6095963" y="4038436"/>
            <a:ext cx="2653753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boxes received</a:t>
            </a:r>
          </a:p>
          <a:p>
            <a:r>
              <a:rPr lang="en-US" sz="4000" b="1" dirty="0">
                <a:solidFill>
                  <a:srgbClr val="942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8,742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C84E69C-A257-9E4E-A070-F64F6B6C2902}"/>
              </a:ext>
            </a:extLst>
          </p:cNvPr>
          <p:cNvSpPr txBox="1"/>
          <p:nvPr/>
        </p:nvSpPr>
        <p:spPr>
          <a:xfrm>
            <a:off x="6142264" y="5556631"/>
            <a:ext cx="146867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 rotation</a:t>
            </a:r>
          </a:p>
          <a:p>
            <a:r>
              <a:rPr lang="en-US" sz="4000" b="1" dirty="0">
                <a:solidFill>
                  <a:srgbClr val="942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1,084</a:t>
            </a:r>
          </a:p>
          <a:p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62C06EC-B076-D54C-8EEB-4EA4E143F1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19244" y="3770163"/>
            <a:ext cx="1166966" cy="116696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1290B8B-4E87-6A4B-8A4F-0203EE99D8B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19244" y="5388308"/>
            <a:ext cx="1215156" cy="121515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30A7C28-5D55-8E45-B04D-62E448AE069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15925" y="2054190"/>
            <a:ext cx="1215156" cy="121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100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AB5FA1-FFC1-4445-A6A2-5B8AE5E411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563"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17BA52-C597-3A4A-9589-96F6343DCA11}"/>
              </a:ext>
            </a:extLst>
          </p:cNvPr>
          <p:cNvSpPr txBox="1"/>
          <p:nvPr/>
        </p:nvSpPr>
        <p:spPr>
          <a:xfrm>
            <a:off x="486137" y="1613074"/>
            <a:ext cx="1132004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Highlights </a:t>
            </a:r>
          </a:p>
          <a:p>
            <a:endParaRPr lang="en-US" sz="3200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95 % of all customers are satisfied with our services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In 2019-2020 we expanded our service area into 2 additional counties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All existing customer renewed their contracts 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We now have over 16 million documents scanned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Awarded a large construction map scanning project with the City of Houston – Aviation 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B652ED-CBD7-9840-9AC8-0F54849A890C}"/>
              </a:ext>
            </a:extLst>
          </p:cNvPr>
          <p:cNvSpPr txBox="1"/>
          <p:nvPr/>
        </p:nvSpPr>
        <p:spPr>
          <a:xfrm>
            <a:off x="4879235" y="559527"/>
            <a:ext cx="70605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solidFill>
                  <a:srgbClr val="213E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Records Management</a:t>
            </a:r>
            <a:endParaRPr lang="en-US" sz="2000" dirty="0">
              <a:solidFill>
                <a:srgbClr val="213E67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0367E1D-6CC6-A54A-9BC5-CDC2B8F09E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0470" y="5980822"/>
            <a:ext cx="1985391" cy="54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477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8F9073-C5B9-7849-9C0D-267823544E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1875"/>
          <a:stretch/>
        </p:blipFill>
        <p:spPr>
          <a:xfrm>
            <a:off x="0" y="-1"/>
            <a:ext cx="12192000" cy="12627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FD735C2-F1FC-184C-A479-FB729CC562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0470" y="5980822"/>
            <a:ext cx="1985391" cy="5418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83BD409-04CF-7244-962C-F2833A4B2B1D}"/>
              </a:ext>
            </a:extLst>
          </p:cNvPr>
          <p:cNvSpPr txBox="1"/>
          <p:nvPr/>
        </p:nvSpPr>
        <p:spPr>
          <a:xfrm>
            <a:off x="4879235" y="559527"/>
            <a:ext cx="70605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solidFill>
                  <a:srgbClr val="213E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Records Management</a:t>
            </a:r>
            <a:endParaRPr lang="en-US" sz="2000" dirty="0">
              <a:solidFill>
                <a:srgbClr val="213E67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287A82-299C-2C4E-9011-9CAE2047E736}"/>
              </a:ext>
            </a:extLst>
          </p:cNvPr>
          <p:cNvSpPr txBox="1"/>
          <p:nvPr/>
        </p:nvSpPr>
        <p:spPr>
          <a:xfrm>
            <a:off x="486138" y="1613074"/>
            <a:ext cx="6409025" cy="4997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4322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Trends</a:t>
            </a:r>
          </a:p>
          <a:p>
            <a:endParaRPr lang="en-US" sz="2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322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training and virtual conferences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322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Records Management companies are building new processes with a strong focus on digitization and document management best practices.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322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security remains paramount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322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Affordability is a prime concern for organizations recovering from the pandemic.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322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more competition, it will drive down the price to digitize records.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054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39D292-6F99-654F-A110-CFFAFB385D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4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B7D91E-0F71-C04B-B50D-6ABC24AA0EB5}"/>
              </a:ext>
            </a:extLst>
          </p:cNvPr>
          <p:cNvSpPr txBox="1"/>
          <p:nvPr/>
        </p:nvSpPr>
        <p:spPr>
          <a:xfrm>
            <a:off x="416470" y="3411521"/>
            <a:ext cx="1121972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  <a:endParaRPr lang="en-US" sz="36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F3DB0A-462A-3540-9B59-F3B99C20B2CC}"/>
              </a:ext>
            </a:extLst>
          </p:cNvPr>
          <p:cNvSpPr txBox="1"/>
          <p:nvPr/>
        </p:nvSpPr>
        <p:spPr>
          <a:xfrm>
            <a:off x="4879235" y="559527"/>
            <a:ext cx="70605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solidFill>
                  <a:srgbClr val="213E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Records Management</a:t>
            </a:r>
            <a:endParaRPr lang="en-US" sz="2000" dirty="0">
              <a:solidFill>
                <a:srgbClr val="213E67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4A8443-1533-2341-8471-4E68F862AEB5}"/>
              </a:ext>
            </a:extLst>
          </p:cNvPr>
          <p:cNvSpPr txBox="1"/>
          <p:nvPr/>
        </p:nvSpPr>
        <p:spPr>
          <a:xfrm>
            <a:off x="416470" y="1442217"/>
            <a:ext cx="70605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 THE IMPACT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A29F02F-382E-DE47-978E-E168F2F6FA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0470" y="5980822"/>
            <a:ext cx="1985391" cy="54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0517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8017</TotalTime>
  <Words>386</Words>
  <Application>Microsoft Office PowerPoint</Application>
  <PresentationFormat>Widescreen</PresentationFormat>
  <Paragraphs>91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Angela Hider</dc:creator>
  <cp:lastModifiedBy>Curtis Davis</cp:lastModifiedBy>
  <cp:revision>77</cp:revision>
  <dcterms:created xsi:type="dcterms:W3CDTF">2019-01-28T22:02:18Z</dcterms:created>
  <dcterms:modified xsi:type="dcterms:W3CDTF">2021-04-15T16:21:32Z</dcterms:modified>
</cp:coreProperties>
</file>